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DE6F6D-E207-413A-9CEA-74D6FE9FB348}">
  <a:tblStyle styleId="{76DE6F6D-E207-413A-9CEA-74D6FE9FB3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938A7DC-BC22-4D98-8F0F-B5BE6FBC0F59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1"/>
  </p:normalViewPr>
  <p:slideViewPr>
    <p:cSldViewPr snapToGrid="0" snapToObjects="1">
      <p:cViewPr varScale="1">
        <p:scale>
          <a:sx n="121" d="100"/>
          <a:sy n="121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290ed44a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290ed44a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290ed44a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290ed44a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290ed44a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290ed44a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290ed44a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290ed44a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290ed44a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290ed44a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290ed44a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290ed44a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290ed44a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290ed44a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290ed44a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5290ed44a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290ed44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290ed44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290ed44a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290ed44a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290ed44a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290ed44a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21" name="Google Shape;21;p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31" name="Google Shape;31;p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pk/url?sa=i&amp;rct=j&amp;q=&amp;esrc=s&amp;source=images&amp;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matsuamerica.com/equipment/excavators" TargetMode="External"/><Relationship Id="rId5" Type="http://schemas.openxmlformats.org/officeDocument/2006/relationships/hyperlink" Target="http://electricbeachwagons.com/" TargetMode="External"/><Relationship Id="rId4" Type="http://schemas.openxmlformats.org/officeDocument/2006/relationships/hyperlink" Target="https://www.aliexpress.com/item/DIMEI-9007A-2-4G-Wireless-Remote-Control-Smart-Robot-Dog-Kids-Toy-Intelligent-Talking-Robot-Dog/32888447312.html?aff_platform=promotion&amp;cpt=1540345878482&amp;sk=rJYNbUv&amp;aff_trace_key=aed290e0525d4bd891132f071416f28a-1540345878482-05728-rJYNbUv&amp;terminal_id=ea20761b9d3348caa88a632935caefb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ay.com/itm/RC-Remote-Control-Tank-Toy-360-Flip-LED-Lights-Music-Anti-Shock-Continuous-Track-/173629064153?_trksid=p2349526.m4383.l4275.c10#viTabs_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ver.ebay.com/rover/0/0/0?mpre=https%3A%2F%2Fwww.ebay.com%2Fulk%2Fitm%2F322056857405" TargetMode="External"/><Relationship Id="rId5" Type="http://schemas.openxmlformats.org/officeDocument/2006/relationships/hyperlink" Target="https://www.amazon.com/gp/aw/d/B072N84V8S/ref=sspa_mw_detail_1?ie=UTF8&amp;psc=1" TargetMode="External"/><Relationship Id="rId4" Type="http://schemas.openxmlformats.org/officeDocument/2006/relationships/hyperlink" Target="https://www.amazon.com/gp/aw/d/B01M26YWXZ/ref=ox_sc_act_image_1?smid=AFAJ27QUDKWR8&amp;psc=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pFlDOA_GYjYSOIJzNO9JlUvmY3ZkUF_d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74475" y="744825"/>
            <a:ext cx="51792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-US" sz="42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Midpoint Presentation</a:t>
            </a:r>
            <a:endParaRPr sz="420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74475" y="1585725"/>
            <a:ext cx="45819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</a:pPr>
            <a:r>
              <a:rPr lang="en-US" sz="30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Portable Carrier B</a:t>
            </a:r>
            <a:endParaRPr sz="300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Team F1827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Saleh Alotaibi - Project Manager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Abdalaziz Alhelfy - Web Developer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Abdullah Alfaraj- Document Manager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Ahmad Almutairi- Budget Liaison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</a:pPr>
            <a:endParaRPr sz="1800"/>
          </a:p>
        </p:txBody>
      </p:sp>
      <p:sp>
        <p:nvSpPr>
          <p:cNvPr id="87" name="Google Shape;87;p13"/>
          <p:cNvSpPr txBox="1"/>
          <p:nvPr/>
        </p:nvSpPr>
        <p:spPr>
          <a:xfrm>
            <a:off x="4466525" y="4080500"/>
            <a:ext cx="33960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i="0" u="none" strike="noStrike" cap="none">
                <a:solidFill>
                  <a:srgbClr val="FFFFFF"/>
                </a:solidFill>
              </a:rPr>
              <a:t>Figure 1: Simple Portable Carrier [1]</a:t>
            </a:r>
            <a:endParaRPr i="0" u="none" strike="noStrike" cap="none">
              <a:solidFill>
                <a:srgbClr val="FFFFFF"/>
              </a:solidFill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5475" y="1063000"/>
            <a:ext cx="2298100" cy="30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6382400" y="4380300"/>
            <a:ext cx="24165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Abdalaziz Alhelfy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03/14/2019</a:t>
            </a:r>
            <a:endParaRPr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C5 - Portable Carrier 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311700" y="29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Updates (Cont’d)- Visual Evidence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91" name="Google Shape;191;p22"/>
          <p:cNvSpPr txBox="1"/>
          <p:nvPr/>
        </p:nvSpPr>
        <p:spPr>
          <a:xfrm>
            <a:off x="591000" y="2593225"/>
            <a:ext cx="30807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Figure 8: Tank thread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2" name="Google Shape;19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6687" y="636800"/>
            <a:ext cx="2243032" cy="168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0448" y="2821825"/>
            <a:ext cx="2373516" cy="168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0150" y="1405500"/>
            <a:ext cx="1954949" cy="193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 txBox="1"/>
          <p:nvPr/>
        </p:nvSpPr>
        <p:spPr>
          <a:xfrm>
            <a:off x="3645113" y="2225975"/>
            <a:ext cx="290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Figure 9: Two sides of the device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2788700" y="4483250"/>
            <a:ext cx="27294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Figure 10: inner part of the side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6279725" y="3282863"/>
            <a:ext cx="27294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Figure 11: Installing the motors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6682250" y="4217450"/>
            <a:ext cx="2087400" cy="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Saleh Alotaibi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03/14/2019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C5 - Portable Carrier 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950" y="636805"/>
            <a:ext cx="2729400" cy="204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>
            <a:spLocks noGrp="1"/>
          </p:cNvSpPr>
          <p:nvPr>
            <p:ph type="title"/>
          </p:nvPr>
        </p:nvSpPr>
        <p:spPr>
          <a:xfrm>
            <a:off x="311700" y="199825"/>
            <a:ext cx="85206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Moving forward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-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Motors Analytical Analysis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</a:pPr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6" name="Google Shape;206;p23"/>
          <p:cNvSpPr txBox="1"/>
          <p:nvPr/>
        </p:nvSpPr>
        <p:spPr>
          <a:xfrm>
            <a:off x="6628500" y="4216850"/>
            <a:ext cx="2203800" cy="6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Ahmad Almutairi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03/14/2019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C5 - Portable Carrier B</a:t>
            </a:r>
            <a:endParaRPr/>
          </a:p>
        </p:txBody>
      </p:sp>
      <p:sp>
        <p:nvSpPr>
          <p:cNvPr id="207" name="Google Shape;207;p23"/>
          <p:cNvSpPr txBox="1"/>
          <p:nvPr/>
        </p:nvSpPr>
        <p:spPr>
          <a:xfrm>
            <a:off x="3633325" y="2211975"/>
            <a:ext cx="13326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2499025" y="3604000"/>
            <a:ext cx="39600" cy="6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9" name="Google Shape;2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1566725"/>
            <a:ext cx="6573352" cy="318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/>
          <p:nvPr/>
        </p:nvSpPr>
        <p:spPr>
          <a:xfrm>
            <a:off x="311700" y="1220325"/>
            <a:ext cx="4297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  <a:highlight>
                  <a:schemeClr val="lt1"/>
                </a:highlight>
              </a:rPr>
              <a:t>Table 2: Motors types</a:t>
            </a:r>
            <a:endParaRPr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>
            <a:spLocks noGrp="1"/>
          </p:cNvSpPr>
          <p:nvPr>
            <p:ph type="title"/>
          </p:nvPr>
        </p:nvSpPr>
        <p:spPr>
          <a:xfrm>
            <a:off x="311700" y="258225"/>
            <a:ext cx="85206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Moving forward (Cont’d)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-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Wheels/Belt Analytical Analysis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body" idx="1"/>
          </p:nvPr>
        </p:nvSpPr>
        <p:spPr>
          <a:xfrm>
            <a:off x="311700" y="1319325"/>
            <a:ext cx="6384000" cy="3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Tank threads have the capability to move on any sort of terrain therefore we have decided to use tank threads by using the conveyor belt.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They are 22 wheels of a 3D printed and we will use it in manufacturing the device.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Wheels teeth will match the belt teeth perfectly to let the device move.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So, the dimension for the wheels will be the same as the belt (2-inch).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They should be Solid &amp; the D-shaped hole matches the shape of the axle of the motor.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18" name="Google Shape;2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4912" y="167465"/>
            <a:ext cx="2261675" cy="193853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/>
          <p:nvPr/>
        </p:nvSpPr>
        <p:spPr>
          <a:xfrm>
            <a:off x="6752250" y="2105988"/>
            <a:ext cx="23070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Figure 15: Isometric View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6582025" y="4065475"/>
            <a:ext cx="21318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Abdullah Alfaraj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03/14/2019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C5 - Portable Carrier 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1" name="Google Shape;2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2250" y="2486763"/>
            <a:ext cx="2307000" cy="106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4"/>
          <p:cNvSpPr txBox="1"/>
          <p:nvPr/>
        </p:nvSpPr>
        <p:spPr>
          <a:xfrm>
            <a:off x="6752250" y="3566825"/>
            <a:ext cx="23070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Figure 16: Tank threads</a:t>
            </a:r>
            <a:r>
              <a:rPr lang="en-US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>
            <a:spLocks noGrp="1"/>
          </p:cNvSpPr>
          <p:nvPr>
            <p:ph type="title"/>
          </p:nvPr>
        </p:nvSpPr>
        <p:spPr>
          <a:xfrm>
            <a:off x="311700" y="257600"/>
            <a:ext cx="85206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Moving forward (Cont’d)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/>
              <a:t>Controlling Analytical Analysis.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29" name="Google Shape;229;p25"/>
          <p:cNvSpPr txBox="1"/>
          <p:nvPr/>
        </p:nvSpPr>
        <p:spPr>
          <a:xfrm>
            <a:off x="5832300" y="4243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Saleh Alotaibi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03/14/2019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C5 - Portable Carrier B</a:t>
            </a:r>
            <a:endParaRPr/>
          </a:p>
        </p:txBody>
      </p:sp>
      <p:pic>
        <p:nvPicPr>
          <p:cNvPr id="230" name="Google Shape;2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2550" y="1293000"/>
            <a:ext cx="2635949" cy="244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5"/>
          <p:cNvSpPr txBox="1"/>
          <p:nvPr/>
        </p:nvSpPr>
        <p:spPr>
          <a:xfrm>
            <a:off x="4357150" y="3436950"/>
            <a:ext cx="2828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Figure 17: RC Remote controller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32" name="Google Shape;23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7000" y="1099775"/>
            <a:ext cx="2432999" cy="22527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 txBox="1"/>
          <p:nvPr/>
        </p:nvSpPr>
        <p:spPr>
          <a:xfrm>
            <a:off x="6821850" y="3231063"/>
            <a:ext cx="26973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Figure 18: Speed controller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330550" y="1322225"/>
            <a:ext cx="3874200" cy="3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Programmed microcontroller from a used toy with a four channel relay.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The signals from the Microcontroller (Receiver) will go to the relay.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There are 4 relays. Two for each sides, one controlling each direction.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It will independently control each side of the device forward and reverse.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Speed controller will be needed for each motor to dial in the perfect speed.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these will also control clockwise and counterclockwise motion for the motors for forward and reverse.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>
            <a:spLocks noGrp="1"/>
          </p:cNvSpPr>
          <p:nvPr>
            <p:ph type="title"/>
          </p:nvPr>
        </p:nvSpPr>
        <p:spPr>
          <a:xfrm>
            <a:off x="311700" y="181400"/>
            <a:ext cx="85206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Moving forward (Cont’d)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 What is left in the manufacturing of the design?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6"/>
          <p:cNvSpPr txBox="1">
            <a:spLocks noGrp="1"/>
          </p:cNvSpPr>
          <p:nvPr>
            <p:ph type="body" idx="1"/>
          </p:nvPr>
        </p:nvSpPr>
        <p:spPr>
          <a:xfrm>
            <a:off x="311700" y="1178000"/>
            <a:ext cx="8520600" cy="3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Finish the frame of the carrier.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Install the motors.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Install the wheels.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Install the threads.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Wiring all the motors and controllers.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Changing the metal cable of the winch with the nylon tow.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Cover the tank with sheet of metal to make a storage compartment and a skid plate of the bottom.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42" name="Google Shape;242;p26"/>
          <p:cNvSpPr txBox="1"/>
          <p:nvPr/>
        </p:nvSpPr>
        <p:spPr>
          <a:xfrm>
            <a:off x="6393425" y="4092675"/>
            <a:ext cx="2367000" cy="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Abdullah Alfaraj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03/14/2019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C5 - Portable Carrier B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>
            <a:spLocks noGrp="1"/>
          </p:cNvSpPr>
          <p:nvPr>
            <p:ph type="title"/>
          </p:nvPr>
        </p:nvSpPr>
        <p:spPr>
          <a:xfrm>
            <a:off x="311700" y="29000"/>
            <a:ext cx="8520600" cy="8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Moving forward (Cont’d)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-Detailed plans of manufacturing.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49" name="Google Shape;2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50" y="1273400"/>
            <a:ext cx="7450176" cy="35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 txBox="1"/>
          <p:nvPr/>
        </p:nvSpPr>
        <p:spPr>
          <a:xfrm>
            <a:off x="6464275" y="4332575"/>
            <a:ext cx="2367900" cy="28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Saleh Alotaibi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03/14/2019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C5 - Portable Carrier B</a:t>
            </a:r>
            <a:endParaRPr/>
          </a:p>
        </p:txBody>
      </p:sp>
      <p:sp>
        <p:nvSpPr>
          <p:cNvPr id="251" name="Google Shape;251;p27"/>
          <p:cNvSpPr txBox="1"/>
          <p:nvPr/>
        </p:nvSpPr>
        <p:spPr>
          <a:xfrm>
            <a:off x="142800" y="968600"/>
            <a:ext cx="39798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Table 3: Plans of manufacturing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311700" y="257600"/>
            <a:ext cx="8192700" cy="1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Moving forward (Cont’d)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- Detailed plans for testing the design.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58" name="Google Shape;2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25" y="1599275"/>
            <a:ext cx="6208674" cy="28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8"/>
          <p:cNvSpPr txBox="1"/>
          <p:nvPr/>
        </p:nvSpPr>
        <p:spPr>
          <a:xfrm>
            <a:off x="5873850" y="43201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Abdalaziz Alhelfy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03/14/2019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C5 - Portable Carrier B</a:t>
            </a:r>
            <a:endParaRPr/>
          </a:p>
        </p:txBody>
      </p:sp>
      <p:sp>
        <p:nvSpPr>
          <p:cNvPr id="260" name="Google Shape;260;p28"/>
          <p:cNvSpPr txBox="1"/>
          <p:nvPr/>
        </p:nvSpPr>
        <p:spPr>
          <a:xfrm>
            <a:off x="538975" y="1385225"/>
            <a:ext cx="43236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Table 4: Plans for testing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Schedule &amp; Budget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9"/>
          <p:cNvSpPr txBox="1">
            <a:spLocks noGrp="1"/>
          </p:cNvSpPr>
          <p:nvPr>
            <p:ph type="body" idx="1"/>
          </p:nvPr>
        </p:nvSpPr>
        <p:spPr>
          <a:xfrm>
            <a:off x="170125" y="997450"/>
            <a:ext cx="21579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Table 5: Budget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graphicFrame>
        <p:nvGraphicFramePr>
          <p:cNvPr id="268" name="Google Shape;268;p29"/>
          <p:cNvGraphicFramePr/>
          <p:nvPr/>
        </p:nvGraphicFramePr>
        <p:xfrm>
          <a:off x="389725" y="1426150"/>
          <a:ext cx="6075700" cy="3070250"/>
        </p:xfrm>
        <a:graphic>
          <a:graphicData uri="http://schemas.openxmlformats.org/drawingml/2006/table">
            <a:tbl>
              <a:tblPr firstRow="1" bandRow="1">
                <a:noFill/>
                <a:tableStyleId>{D938A7DC-BC22-4D98-8F0F-B5BE6FBC0F59}</a:tableStyleId>
              </a:tblPr>
              <a:tblGrid>
                <a:gridCol w="357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Expense Details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Cost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Total Budget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</a:t>
                      </a:r>
                      <a:r>
                        <a:rPr lang="en-US"/>
                        <a:t>1000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Anticipated Expenses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</a:t>
                      </a:r>
                      <a:r>
                        <a:rPr lang="en-US"/>
                        <a:t>836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Actual Expenses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</a:t>
                      </a:r>
                      <a:r>
                        <a:rPr lang="en-US"/>
                        <a:t>1086.04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Resulting Balance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</a:t>
                      </a:r>
                      <a:r>
                        <a:rPr lang="en-US"/>
                        <a:t>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9" name="Google Shape;269;p29"/>
          <p:cNvSpPr txBox="1"/>
          <p:nvPr/>
        </p:nvSpPr>
        <p:spPr>
          <a:xfrm>
            <a:off x="5784425" y="4311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Ahmad Almutairi</a:t>
            </a:r>
            <a:endParaRPr dirty="0"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03/14/2019</a:t>
            </a:r>
            <a:endParaRPr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C5 - Portable Carrier B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Budget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525" y="832825"/>
            <a:ext cx="6620451" cy="381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0"/>
          <p:cNvSpPr txBox="1"/>
          <p:nvPr/>
        </p:nvSpPr>
        <p:spPr>
          <a:xfrm>
            <a:off x="6746800" y="4089125"/>
            <a:ext cx="20712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Ahmad Almutairi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03/14/2019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C5 - Portable Carrier 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3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311700" y="1814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Gantt Chart</a:t>
            </a:r>
            <a:endParaRPr/>
          </a:p>
        </p:txBody>
      </p:sp>
      <p:sp>
        <p:nvSpPr>
          <p:cNvPr id="283" name="Google Shape;283;p3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84" name="Google Shape;2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2850"/>
            <a:ext cx="8839200" cy="369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1"/>
          <p:cNvSpPr txBox="1"/>
          <p:nvPr/>
        </p:nvSpPr>
        <p:spPr>
          <a:xfrm>
            <a:off x="6293100" y="4321175"/>
            <a:ext cx="25392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lt1"/>
                </a:solidFill>
              </a:rPr>
              <a:t>Abdalaziz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Alhelfy</a:t>
            </a:r>
            <a:endParaRPr dirty="0"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03/14/2019</a:t>
            </a:r>
            <a:endParaRPr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C5 - Portable Carrier B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311700" y="491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</a:pPr>
            <a: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sz="30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311700" y="512150"/>
            <a:ext cx="8520600" cy="4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Description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1.1. Clients and Sponsorship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1.2. CAD Model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1.3. Image of the Design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Updates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2.1. What has been accomplished?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2.2. Changes/Causes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2.3. Visual Evidence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Moving Forward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3.1. Analytical Analysis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3.2. What is left in the manufacturing?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3.3. Detailed plans of manufacturing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3.4. Detailed plans for testing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Schedule &amp; budget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 i="0" u="none" strike="noStrike" cap="none">
                <a:latin typeface="Arial"/>
                <a:ea typeface="Arial"/>
                <a:cs typeface="Arial"/>
                <a:sym typeface="Arial"/>
              </a:rPr>
              <a:t>Conclusion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en-US" sz="1400" i="0" u="none" strike="noStrike" cap="none">
                <a:latin typeface="Arial"/>
                <a:ea typeface="Arial"/>
                <a:cs typeface="Arial"/>
                <a:sym typeface="Arial"/>
              </a:rPr>
              <a:t>Future Wor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k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 i="0" u="none" strike="noStrike" cap="none">
                <a:latin typeface="Arial"/>
                <a:ea typeface="Arial"/>
                <a:cs typeface="Arial"/>
                <a:sym typeface="Arial"/>
              </a:rPr>
              <a:t>References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fld>
            <a:endParaRPr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6751600" y="4353250"/>
            <a:ext cx="21489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Abdalaziz Alhelfy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03/14/2019</a:t>
            </a:r>
            <a:endParaRPr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C5 - Portable Carrier 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Conclusion &amp; Future Work</a:t>
            </a:r>
            <a:endParaRPr sz="3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32"/>
          <p:cNvSpPr txBox="1">
            <a:spLocks noGrp="1"/>
          </p:cNvSpPr>
          <p:nvPr>
            <p:ph type="body" idx="1"/>
          </p:nvPr>
        </p:nvSpPr>
        <p:spPr>
          <a:xfrm>
            <a:off x="311700" y="1123838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en-US" sz="18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Conclusion</a:t>
            </a:r>
            <a:r>
              <a:rPr lang="en-US"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en-US"/>
              <a:t>Team has developed the actual design by changing the model of the parts to be more efficient, and the team is on track of the schedule.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en-US" sz="18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Future Work:</a:t>
            </a:r>
            <a:endParaRPr sz="1800" b="1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Work on the hand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install the remaining parts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3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</a:t>
            </a:fld>
            <a:endParaRPr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32"/>
          <p:cNvSpPr txBox="1"/>
          <p:nvPr/>
        </p:nvSpPr>
        <p:spPr>
          <a:xfrm>
            <a:off x="6331900" y="4074950"/>
            <a:ext cx="24261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Abdalaziz Alhelfy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03/14/2019</a:t>
            </a:r>
            <a:endParaRPr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C5 - Portable Carrier 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>
            <a:spLocks noGrp="1"/>
          </p:cNvSpPr>
          <p:nvPr>
            <p:ph type="title"/>
          </p:nvPr>
        </p:nvSpPr>
        <p:spPr>
          <a:xfrm>
            <a:off x="311700" y="8235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</a:pPr>
            <a: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sz="30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3"/>
          <p:cNvSpPr txBox="1">
            <a:spLocks noGrp="1"/>
          </p:cNvSpPr>
          <p:nvPr>
            <p:ph type="body" idx="1"/>
          </p:nvPr>
        </p:nvSpPr>
        <p:spPr>
          <a:xfrm>
            <a:off x="240225" y="640950"/>
            <a:ext cx="8520600" cy="47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[1]	Formost, “Portable Carrier”, available [online], 	</a:t>
            </a: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https://www.google.com.pk/url?sa=i&amp;rct=j&amp;q=&amp;esrc=s&amp;source=images&amp;c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endParaRPr sz="140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[2]	Carr, N. R. (1991). U.S. Patent No. 5,003,748. Washington, DC: U.S.								 Patent and Trademark Office.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en-US" sz="1400" i="0" u="none" strike="noStrike" cap="none">
                <a:latin typeface="Arial"/>
                <a:ea typeface="Arial"/>
                <a:cs typeface="Arial"/>
                <a:sym typeface="Arial"/>
              </a:rPr>
              <a:t>[3] 	Remote contro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l smart robot toy, Available [online],	</a:t>
            </a:r>
            <a:r>
              <a:rPr lang="en-US" sz="140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aliexpress.com/item/DIMEI-9007A-2-4G-Wireless-Remote-Control-Smart-Robot-Dog-Kids-Toy-Intelligent-Talking-Robot-Dog/32888447312.html?aff_platform=promotion&amp;cpt=1540345878482&amp;sk=rJYNbUv&amp;aff_trace_key=aed290e0525d4bd891132f071416f28a-1540345878482-05728-rJYNbUv&amp;terminal_id=ea20761b9d3348caa88a632935caefb8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en-US" sz="1400" i="0" u="none" strike="noStrike" cap="none">
                <a:latin typeface="Arial"/>
                <a:ea typeface="Arial"/>
                <a:cs typeface="Arial"/>
                <a:sym typeface="Arial"/>
              </a:rPr>
              <a:t>[4]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	Electric beach wagon, Available [online],								 </a:t>
            </a:r>
            <a:r>
              <a:rPr lang="en-US" sz="1400" i="0" u="sng" strike="noStrike" cap="none">
                <a:latin typeface="Arial"/>
                <a:ea typeface="Arial"/>
                <a:cs typeface="Arial"/>
                <a:sym typeface="Arial"/>
                <a:hlinkClick r:id="rId5"/>
              </a:rPr>
              <a:t>http://electricbeachwagons.com/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endParaRPr sz="140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en-US" sz="1400" i="0" u="none" strike="noStrike" cap="none">
                <a:latin typeface="Arial"/>
                <a:ea typeface="Arial"/>
                <a:cs typeface="Arial"/>
                <a:sym typeface="Arial"/>
              </a:rPr>
              <a:t>[5]	K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omatsu hydraulic excavators, Available [online],		</a:t>
            </a:r>
            <a:r>
              <a:rPr lang="en-US" sz="1400" i="0" u="sng" strike="noStrike" cap="none">
                <a:latin typeface="Arial"/>
                <a:ea typeface="Arial"/>
                <a:cs typeface="Arial"/>
                <a:sym typeface="Arial"/>
                <a:hlinkClick r:id="rId6"/>
              </a:rPr>
              <a:t>https://www.komatsuamerica.com/equipment/excavators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21</a:t>
            </a:fld>
            <a:endParaRPr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33"/>
          <p:cNvSpPr txBox="1"/>
          <p:nvPr/>
        </p:nvSpPr>
        <p:spPr>
          <a:xfrm>
            <a:off x="2966025" y="4805400"/>
            <a:ext cx="27642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"/>
          <p:cNvSpPr txBox="1">
            <a:spLocks noGrp="1"/>
          </p:cNvSpPr>
          <p:nvPr>
            <p:ph type="title"/>
          </p:nvPr>
        </p:nvSpPr>
        <p:spPr>
          <a:xfrm>
            <a:off x="311700" y="1814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References (Cont’d)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4"/>
          <p:cNvSpPr txBox="1">
            <a:spLocks noGrp="1"/>
          </p:cNvSpPr>
          <p:nvPr>
            <p:ph type="body" idx="1"/>
          </p:nvPr>
        </p:nvSpPr>
        <p:spPr>
          <a:xfrm>
            <a:off x="311700" y="6964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[6] 	RC Remote Controller,, Available [online],				</a:t>
            </a:r>
            <a:r>
              <a:rPr lang="en-US" sz="1400" u="sng">
                <a:latin typeface="Arial"/>
                <a:ea typeface="Arial"/>
                <a:cs typeface="Arial"/>
                <a:sym typeface="Arial"/>
                <a:hlinkClick r:id="rId3"/>
              </a:rPr>
              <a:t>https://www.ebay.com/itm/RC-Remote-Control-Tank-Toy-360-Flip-LED-Lights-Music-Anti-Shock-Continuous-Track-/173629064153?_trksid=p2349526.m4383.l4275.c10#viTabs_0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[7] 	Speed controller, Available [online],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https://www.amazon.com/gp/aw/d/B01M26YWXZ/ref=ox_sc_act_image_1?smid=AFAJ27QUDKWR8&amp;psc=1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[8]	 DC 12V 300 RPM Motor, Avaialble [online],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https://www.amazon.com/gp/aw/d/B072N84V8S/ref=sspa_mw_detail_1?ie=UTF8&amp;psc=1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[9]	 Tank thread, Available [online],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u="sng">
                <a:latin typeface="Arial"/>
                <a:ea typeface="Arial"/>
                <a:cs typeface="Arial"/>
                <a:sym typeface="Arial"/>
                <a:hlinkClick r:id="rId6"/>
              </a:rPr>
              <a:t>https://rover.ebay.com/rover/0/0/0?mpre=https%3A%2F%2Fwww.ebay.com%2Fulk%2Fitm%2F322056857405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23</a:t>
            </a:fld>
            <a:endParaRPr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35"/>
          <p:cNvSpPr txBox="1"/>
          <p:nvPr/>
        </p:nvSpPr>
        <p:spPr>
          <a:xfrm>
            <a:off x="1120825" y="1460075"/>
            <a:ext cx="6371400" cy="13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7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311700" y="17672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</a:pPr>
            <a: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Description</a:t>
            </a:r>
            <a:endParaRPr sz="30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0" y="784524"/>
            <a:ext cx="5070764" cy="408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sz="18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One major problem after grocery shopping, is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transporting</a:t>
            </a:r>
            <a:r>
              <a:rPr lang="en-US" sz="18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the bags from your car to your house.</a:t>
            </a:r>
            <a:endParaRPr sz="180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number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and heaviness of the bags </a:t>
            </a:r>
            <a:r>
              <a:rPr lang="en-US" sz="18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make you do many trips from your car to your house.</a:t>
            </a:r>
            <a:endParaRPr sz="180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sz="18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Living on high floors with no elevator, will take much effort and more time in order to transport the bags.</a:t>
            </a:r>
            <a:endParaRPr sz="180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Without any doubt, the p</a:t>
            </a:r>
            <a:r>
              <a:rPr lang="en-US" sz="18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ortable carrier is an option to overcome this issue.</a:t>
            </a:r>
            <a:endParaRPr sz="180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fld>
            <a:endParaRPr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5342650" y="3226225"/>
            <a:ext cx="4062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Figure </a:t>
            </a: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-US"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: Simple Portable Carrier [2]</a:t>
            </a:r>
            <a:endParaRPr sz="11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4428" y="176725"/>
            <a:ext cx="2571750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6855650" y="4325525"/>
            <a:ext cx="20376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Abdalaziz Alhelfy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03/14/2019</a:t>
            </a:r>
            <a:endParaRPr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C5 - Portable Carrier 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311700" y="205975"/>
            <a:ext cx="85206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Project Description (Cont’d)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-"/>
            </a:pPr>
            <a:r>
              <a:rPr lang="en-US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 and Sponsorship</a:t>
            </a:r>
            <a:endParaRPr sz="30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277550" y="1152325"/>
            <a:ext cx="8609700" cy="4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Clients</a:t>
            </a:r>
            <a:r>
              <a:rPr lang="en-US" sz="14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-US" sz="14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Dr. Moghaddam</a:t>
            </a:r>
            <a:endParaRPr sz="140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Technical Advisor</a:t>
            </a:r>
            <a:r>
              <a:rPr lang="en-US" sz="14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-US" sz="14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Dr. Trevas</a:t>
            </a:r>
            <a:endParaRPr sz="140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Stakeholders</a:t>
            </a:r>
            <a:r>
              <a:rPr lang="en-US" sz="14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-US" sz="14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People with disabilities</a:t>
            </a:r>
            <a:endParaRPr sz="140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-US" sz="14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Shopping lovers</a:t>
            </a:r>
            <a:endParaRPr sz="140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Sponsor</a:t>
            </a:r>
            <a:r>
              <a:rPr lang="en-US" sz="14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-US" sz="14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Mechanical Engineering Department</a:t>
            </a:r>
            <a:endParaRPr sz="140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fld>
            <a:endParaRPr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6896925" y="4332300"/>
            <a:ext cx="1996200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Abdalaziz Alhelfy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03/14/2019</a:t>
            </a:r>
            <a:endParaRPr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C5 - Portable Carrier 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235500" y="-47200"/>
            <a:ext cx="85206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Project Description (Cont’d)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-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CAD MODEL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311700" y="824100"/>
            <a:ext cx="8520600" cy="36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1736575" y="4052350"/>
            <a:ext cx="34623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</a:t>
            </a:r>
            <a:r>
              <a:rPr lang="en-US">
                <a:solidFill>
                  <a:schemeClr val="dk2"/>
                </a:solidFill>
              </a:rPr>
              <a:t>3</a:t>
            </a: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Computer Aided Design Draft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25" y="1017800"/>
            <a:ext cx="6331525" cy="28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6751700" y="4339400"/>
            <a:ext cx="20103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Ahmad Almutairi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FFFF"/>
                </a:solidFill>
              </a:rPr>
              <a:t>03/14/2019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C5 - Portable Carrier 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17"/>
          <p:cNvCxnSpPr/>
          <p:nvPr/>
        </p:nvCxnSpPr>
        <p:spPr>
          <a:xfrm>
            <a:off x="4874325" y="3296875"/>
            <a:ext cx="48900" cy="51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8" name="Google Shape;128;p17"/>
          <p:cNvCxnSpPr/>
          <p:nvPr/>
        </p:nvCxnSpPr>
        <p:spPr>
          <a:xfrm rot="10800000">
            <a:off x="558325" y="2083125"/>
            <a:ext cx="268500" cy="89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9" name="Google Shape;129;p17"/>
          <p:cNvCxnSpPr/>
          <p:nvPr/>
        </p:nvCxnSpPr>
        <p:spPr>
          <a:xfrm rot="10800000">
            <a:off x="2030650" y="1234125"/>
            <a:ext cx="790200" cy="67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0" name="Google Shape;130;p17"/>
          <p:cNvSpPr txBox="1"/>
          <p:nvPr/>
        </p:nvSpPr>
        <p:spPr>
          <a:xfrm>
            <a:off x="1060425" y="1014975"/>
            <a:ext cx="11091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 tank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44250" y="1828425"/>
            <a:ext cx="1227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Tank Threads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4604450" y="3658750"/>
            <a:ext cx="7902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Wheels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" name="Google Shape;133;p17"/>
          <p:cNvCxnSpPr/>
          <p:nvPr/>
        </p:nvCxnSpPr>
        <p:spPr>
          <a:xfrm>
            <a:off x="1736575" y="3108825"/>
            <a:ext cx="275700" cy="64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4" name="Google Shape;134;p17"/>
          <p:cNvSpPr txBox="1"/>
          <p:nvPr/>
        </p:nvSpPr>
        <p:spPr>
          <a:xfrm>
            <a:off x="1973725" y="3658750"/>
            <a:ext cx="868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motors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17"/>
          <p:cNvCxnSpPr/>
          <p:nvPr/>
        </p:nvCxnSpPr>
        <p:spPr>
          <a:xfrm rot="10800000" flipH="1">
            <a:off x="5531075" y="2283963"/>
            <a:ext cx="1416300" cy="27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6" name="Google Shape;136;p17"/>
          <p:cNvSpPr txBox="1"/>
          <p:nvPr/>
        </p:nvSpPr>
        <p:spPr>
          <a:xfrm>
            <a:off x="6890975" y="2041750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311700" y="143781"/>
            <a:ext cx="8520600" cy="10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Project Description (Cont’d)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-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Image of the Design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171825" y="124470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0" y="1779800"/>
            <a:ext cx="5889100" cy="27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1958825" y="4045500"/>
            <a:ext cx="37878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Figure 4: Sketch of our design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6649975" y="4088975"/>
            <a:ext cx="21822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Abdullah </a:t>
            </a:r>
            <a:r>
              <a:rPr lang="en-US" dirty="0" err="1">
                <a:solidFill>
                  <a:schemeClr val="lt1"/>
                </a:solidFill>
              </a:rPr>
              <a:t>Alfaraj</a:t>
            </a:r>
            <a:endParaRPr dirty="0"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03/14/2019</a:t>
            </a:r>
            <a:endParaRPr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C5 - Portable Carrier B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" name="Google Shape;147;p18"/>
          <p:cNvCxnSpPr/>
          <p:nvPr/>
        </p:nvCxnSpPr>
        <p:spPr>
          <a:xfrm rot="10800000" flipH="1">
            <a:off x="3489850" y="1638450"/>
            <a:ext cx="2158200" cy="97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8" name="Google Shape;148;p18"/>
          <p:cNvCxnSpPr/>
          <p:nvPr/>
        </p:nvCxnSpPr>
        <p:spPr>
          <a:xfrm rot="10800000" flipH="1">
            <a:off x="4381100" y="3259950"/>
            <a:ext cx="2673900" cy="65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9" name="Google Shape;149;p18"/>
          <p:cNvCxnSpPr/>
          <p:nvPr/>
        </p:nvCxnSpPr>
        <p:spPr>
          <a:xfrm flipH="1">
            <a:off x="1030975" y="3689350"/>
            <a:ext cx="343500" cy="35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0" name="Google Shape;150;p18"/>
          <p:cNvCxnSpPr/>
          <p:nvPr/>
        </p:nvCxnSpPr>
        <p:spPr>
          <a:xfrm rot="10800000">
            <a:off x="794525" y="1971225"/>
            <a:ext cx="741000" cy="120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1" name="Google Shape;151;p18"/>
          <p:cNvSpPr txBox="1"/>
          <p:nvPr/>
        </p:nvSpPr>
        <p:spPr>
          <a:xfrm>
            <a:off x="5746625" y="1386200"/>
            <a:ext cx="1325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Storage tank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7071725" y="3008675"/>
            <a:ext cx="1382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3D Wheels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320775" y="1537525"/>
            <a:ext cx="984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Motor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171825" y="3993125"/>
            <a:ext cx="17871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Tank Threads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311700" y="181400"/>
            <a:ext cx="85206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Updates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-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has been accomplished since last presentation?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9"/>
          <p:cNvSpPr txBox="1">
            <a:spLocks noGrp="1"/>
          </p:cNvSpPr>
          <p:nvPr>
            <p:ph type="body" idx="1"/>
          </p:nvPr>
        </p:nvSpPr>
        <p:spPr>
          <a:xfrm>
            <a:off x="252550" y="865400"/>
            <a:ext cx="5691300" cy="3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The team has purchased all of the needed materials.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The team has made a small prototype to check how the material are going to work with each other, and to figure out any problem that we might face.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The prototype was made as a wooden shape, 6 motors, 12V battery, microcontroller (programmed) with 4 channels relays equivalent to the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arduino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endParaRPr dirty="0"/>
          </a:p>
        </p:txBody>
      </p:sp>
      <p:sp>
        <p:nvSpPr>
          <p:cNvPr id="161" name="Google Shape;161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62" name="Google Shape;16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400" y="1166275"/>
            <a:ext cx="2608975" cy="2395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/>
        </p:nvSpPr>
        <p:spPr>
          <a:xfrm>
            <a:off x="6482100" y="3483750"/>
            <a:ext cx="1902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Figure 5: Protoype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6574650" y="4127475"/>
            <a:ext cx="2257800" cy="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buSzPts val="1100"/>
            </a:pPr>
            <a:r>
              <a:rPr lang="en-US" dirty="0">
                <a:solidFill>
                  <a:schemeClr val="lt1"/>
                </a:solidFill>
              </a:rPr>
              <a:t>Ahmad Almutairi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03/14/2019</a:t>
            </a:r>
            <a:endParaRPr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C5 - Portable Carrier B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311700" y="989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Updates (Cont’)</a:t>
            </a:r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aphicFrame>
        <p:nvGraphicFramePr>
          <p:cNvPr id="171" name="Google Shape;171;p20"/>
          <p:cNvGraphicFramePr/>
          <p:nvPr/>
        </p:nvGraphicFramePr>
        <p:xfrm>
          <a:off x="311700" y="1189050"/>
          <a:ext cx="7267350" cy="3622805"/>
        </p:xfrm>
        <a:graphic>
          <a:graphicData uri="http://schemas.openxmlformats.org/drawingml/2006/table">
            <a:tbl>
              <a:tblPr>
                <a:noFill/>
                <a:tableStyleId>{76DE6F6D-E207-413A-9CEA-74D6FE9FB348}</a:tableStyleId>
              </a:tblPr>
              <a:tblGrid>
                <a:gridCol w="363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</a:rPr>
                        <a:t>Changes</a:t>
                      </a:r>
                      <a:endParaRPr sz="1800">
                        <a:solidFill>
                          <a:schemeClr val="dk2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</a:rPr>
                        <a:t>Causes</a:t>
                      </a:r>
                      <a:endParaRPr sz="1800">
                        <a:solidFill>
                          <a:schemeClr val="dk2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</a:rPr>
                        <a:t>Adding more motors </a:t>
                      </a:r>
                      <a:endParaRPr sz="1800">
                        <a:solidFill>
                          <a:schemeClr val="dk2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</a:rPr>
                        <a:t>We need more torque, since after testing the prototype, we figured out that it needs more force to go up on incline ramps.</a:t>
                      </a:r>
                      <a:endParaRPr sz="1800">
                        <a:solidFill>
                          <a:schemeClr val="dk2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</a:rPr>
                        <a:t>Adding more wheels</a:t>
                      </a:r>
                      <a:endParaRPr sz="1800">
                        <a:solidFill>
                          <a:schemeClr val="dk2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</a:rPr>
                        <a:t>We will need more wheels, since our actual design will be bigger than the prototype that we made.</a:t>
                      </a:r>
                      <a:endParaRPr sz="1800">
                        <a:solidFill>
                          <a:schemeClr val="dk2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</a:rPr>
                        <a:t>Adding the idea of winching instead of the hydraulic legs.</a:t>
                      </a:r>
                      <a:endParaRPr sz="1800">
                        <a:solidFill>
                          <a:schemeClr val="dk2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highlight>
                            <a:schemeClr val="lt1"/>
                          </a:highlight>
                        </a:rPr>
                        <a:t>The hydraulic will add more weight to our design.</a:t>
                      </a:r>
                      <a:endParaRPr sz="1800">
                        <a:solidFill>
                          <a:schemeClr val="dk2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2" name="Google Shape;172;p20"/>
          <p:cNvSpPr txBox="1"/>
          <p:nvPr/>
        </p:nvSpPr>
        <p:spPr>
          <a:xfrm>
            <a:off x="311700" y="751075"/>
            <a:ext cx="4187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Table 1: Changes and causes of these changes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6714525" y="4127475"/>
            <a:ext cx="21198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Abdullah Alfaraj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03/14/2019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C5 - Portable Carrier 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title"/>
          </p:nvPr>
        </p:nvSpPr>
        <p:spPr>
          <a:xfrm>
            <a:off x="311700" y="1814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Updates (Cont’d)- Visual Evidence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80" name="Google Shape;180;p21" title="VIDEO-2019-03-07-18-06-45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1275" y="976400"/>
            <a:ext cx="3425375" cy="25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 txBox="1"/>
          <p:nvPr/>
        </p:nvSpPr>
        <p:spPr>
          <a:xfrm>
            <a:off x="677475" y="3410675"/>
            <a:ext cx="2929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Figure 6: Prototype from Fall 2018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5057900" y="3397025"/>
            <a:ext cx="2589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Figure 7: Prototype Testing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6628450" y="4099725"/>
            <a:ext cx="21522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Saleh Alotaibi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03/14/2019</a:t>
            </a:r>
            <a:endParaRPr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C5 - Portable Carrier 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075" y="976400"/>
            <a:ext cx="3203200" cy="246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1095</Words>
  <Application>Microsoft Macintosh PowerPoint</Application>
  <PresentationFormat>On-screen Show (16:9)</PresentationFormat>
  <Paragraphs>251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Times New Roman</vt:lpstr>
      <vt:lpstr>Arial</vt:lpstr>
      <vt:lpstr>Roboto</vt:lpstr>
      <vt:lpstr>Geometric</vt:lpstr>
      <vt:lpstr>Midpoint Presentation</vt:lpstr>
      <vt:lpstr>Overview</vt:lpstr>
      <vt:lpstr>Project Description</vt:lpstr>
      <vt:lpstr>Project Description (Cont’d) Clients and Sponsorship</vt:lpstr>
      <vt:lpstr>Project Description (Cont’d) CAD MODEL</vt:lpstr>
      <vt:lpstr>Project Description (Cont’d) Image of the Design</vt:lpstr>
      <vt:lpstr>Updates What has been accomplished since last presentation?</vt:lpstr>
      <vt:lpstr>Updates (Cont’)</vt:lpstr>
      <vt:lpstr>Updates (Cont’d)- Visual Evidence</vt:lpstr>
      <vt:lpstr>Updates (Cont’d)- Visual Evidence  </vt:lpstr>
      <vt:lpstr>Moving forward Motors Analytical Analysis </vt:lpstr>
      <vt:lpstr>Moving forward (Cont’d) Wheels/Belt Analytical Analysis </vt:lpstr>
      <vt:lpstr>Moving forward (Cont’d) Controlling Analytical Analysis. </vt:lpstr>
      <vt:lpstr>Moving forward (Cont’d) - What is left in the manufacturing of the design?</vt:lpstr>
      <vt:lpstr>Moving forward (Cont’d) -Detailed plans of manufacturing.</vt:lpstr>
      <vt:lpstr>Moving forward (Cont’d) - Detailed plans for testing the design. </vt:lpstr>
      <vt:lpstr>Schedule &amp; Budget</vt:lpstr>
      <vt:lpstr>Budget</vt:lpstr>
      <vt:lpstr>Gantt Chart</vt:lpstr>
      <vt:lpstr>Conclusion &amp; Future Work</vt:lpstr>
      <vt:lpstr>References</vt:lpstr>
      <vt:lpstr>References (Cont’d)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Midpoint Presentation</dc:title>
  <dc:subject/>
  <dc:creator/>
  <cp:keywords/>
  <dc:description/>
  <cp:lastModifiedBy>Abdullah W F A H F Alfaraj</cp:lastModifiedBy>
  <cp:revision>6</cp:revision>
  <dcterms:modified xsi:type="dcterms:W3CDTF">2019-03-26T00:40:23Z</dcterms:modified>
  <cp:category/>
</cp:coreProperties>
</file>